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3" r:id="rId6"/>
    <p:sldId id="265" r:id="rId7"/>
    <p:sldId id="258" r:id="rId8"/>
    <p:sldId id="268" r:id="rId9"/>
    <p:sldId id="260" r:id="rId10"/>
    <p:sldId id="261" r:id="rId11"/>
    <p:sldId id="262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CD5F0-A941-4C0E-D59C-1C67FFD01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5C352B-C104-FE07-8E9F-89312C658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78244-9720-5067-5A03-D80C07BE9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505FA-8CA1-5C0B-677D-549193CD4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9DDD7-6A4B-006C-2CD7-982BE757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0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CD7F9-A51A-2DB2-859A-A34CDD60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70881-FC0B-C0FF-D990-71F3709A3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894E1-BE3F-CF8E-9663-03543AEDE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5DC00-DC50-D71E-B4EF-0E08479DF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9744A-64DE-BB90-D0E1-AF0B3353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9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109F05-38EA-348B-1811-9B8105ACD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697D42-F634-56C6-7966-E6C0C2A0A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7EFF7-4CB0-31ED-B49A-B5E0F2C86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618B6-06F5-D71E-83CA-7852CC9EC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F7B9-41A5-DABE-9F85-761E41E7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9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67EBE-735A-4F03-C986-DE69C780F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7BA01-37C8-D440-989B-7FE4D2002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5C764-FBDC-F416-180D-BB96863D9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135A-8255-534C-9907-880A4A2E0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0E71B-062B-4825-CAD2-D4843CB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9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B2945-7B08-06B3-A5DB-2169D61A4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B9807-FCB9-8EBB-3930-29B2894A3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0C3A5-53C3-4AB6-2F7C-8CCF7D24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0E883-671B-283C-8894-BD97BBE9F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E23FB-A9F7-C61C-A246-D84F8B87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2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3801-7499-824A-10E5-000DE5B7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02335-074C-8762-14C4-5312D7F667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C96F3-82A8-5263-967C-145E75A48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44DAF-4C9F-58B9-47E1-BFBF79CA9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FE403-9FB6-66ED-15D0-36E86954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B5B13-7DA4-C1E3-F6BB-93623B9E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4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0359D-5BDE-81FD-9732-7DDCA10D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D8F1B-0B21-21C1-F58A-15EE3E035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64D47-06A6-D76E-4231-35D1C9B28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20E10B-82FB-AC09-04C3-6BCDCFAD2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F5EFA-9330-53E2-6F5E-28A80E6CA4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8F1AFB-7E7E-818F-9DD2-0BF5674F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66F37C-FD93-7967-0ECC-123A4638F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BC269E-72BE-4163-7EDF-EEA94B9F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BB31F-5FAB-6BAB-95CD-CBEEB0560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E12563-094D-E45E-4D9B-6630EF5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55ED88-ACF2-4208-5459-9689B8BA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B7BD93-FFF1-6BF8-955C-59BBAF3B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2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BDDAF-F524-E072-C5F5-C9B50A97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771ADD-96F5-D7B1-DDFB-39EC004F9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C0627-5680-3E7A-D8D2-B1C4B80E4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4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9608B-DF96-761B-97AA-56A7787B9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8BEA-7927-2534-9017-48B3E0C40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36335-0933-95FD-5772-2E5F7334E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BAE2D-EF9A-2587-6467-EEF413154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D476A-9581-AF9A-D58D-C3D47CB0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057C3A-E41C-3BA0-446C-F5C44E27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3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8243-3CA6-737F-C00A-A7A4C3A02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2C8FAD-A189-D6EF-EFA7-63585D63D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3C8C50-7721-D9E0-8E4A-B00A03DAB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3CACD-3AF2-CF31-FEF1-E3CFB1F3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1352B-DBD4-D8A6-2AC1-3B2D7689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75E8D-B19F-B9A4-2578-15E197AD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4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79AE00-6D33-9648-9B0F-486428C34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52DFE-840E-C4DF-CA4D-F6ADDA71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7A575-9658-9CF9-DEC1-9BE59812E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D33CF-CF28-4AA8-94CE-F3AFE60E599B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5E715-2C07-C25C-D436-E7F44ABC8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F1A73-90C9-97FF-363D-736C98181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B5BC4-C91C-4240-BD65-F4F7A3D92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8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psa.grants@wsu.edu" TargetMode="External"/><Relationship Id="rId2" Type="http://schemas.openxmlformats.org/officeDocument/2006/relationships/hyperlink" Target="https://gpsa.wsu.edu/student-resources/financial-support/travel-and-registration-gran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99221-CA25-6DC1-3479-DCD32AE13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0401"/>
            <a:ext cx="9144000" cy="2387600"/>
          </a:xfrm>
        </p:spPr>
        <p:txBody>
          <a:bodyPr/>
          <a:lstStyle/>
          <a:p>
            <a:r>
              <a:rPr lang="en-US" b="1" dirty="0"/>
              <a:t>Navigating the Maze of GPSA Travel Grant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5A0AA6-251D-E96C-1F22-80227217B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48001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By</a:t>
            </a:r>
          </a:p>
          <a:p>
            <a:r>
              <a:rPr lang="en-US" sz="3600" dirty="0"/>
              <a:t>Augustine Triumph Attah</a:t>
            </a:r>
          </a:p>
          <a:p>
            <a:r>
              <a:rPr lang="en-US" dirty="0"/>
              <a:t>11/16/23</a:t>
            </a:r>
          </a:p>
        </p:txBody>
      </p:sp>
      <p:pic>
        <p:nvPicPr>
          <p:cNvPr id="1028" name="Picture 4" descr="Navigating Your Degree | Graduate School | Washington State University">
            <a:extLst>
              <a:ext uri="{FF2B5EF4-FFF2-40B4-BE49-F238E27FC236}">
                <a16:creationId xmlns:a16="http://schemas.microsoft.com/office/drawing/2014/main" id="{9960E87A-A8DE-6CBB-0E61-BE50EE925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882" y="4259262"/>
            <a:ext cx="2676767" cy="212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69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F792-AFD7-CFD4-5DB8-7E9364860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to do after approval for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E6C04-818A-9286-561F-9C3B19368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Submit </a:t>
            </a:r>
            <a:r>
              <a:rPr lang="en-US" b="1" dirty="0"/>
              <a:t>unredacted</a:t>
            </a:r>
            <a:r>
              <a:rPr lang="en-US" dirty="0"/>
              <a:t> copies of the following to your department’s travel coordinator: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Original payment receipts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Travel grant application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Approval letter (email from GPSA travel grant)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Expense authorization (signed by awardee)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Your travel coordinator has </a:t>
            </a:r>
            <a:r>
              <a:rPr lang="en-US" b="1" dirty="0"/>
              <a:t>two weeks </a:t>
            </a:r>
            <a:r>
              <a:rPr lang="en-US" b="1" dirty="0">
                <a:solidFill>
                  <a:srgbClr val="FF0000"/>
                </a:solidFill>
              </a:rPr>
              <a:t>to submit the above documents to the Student Engagement Finance team (si.finance@wsu.edu)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69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BD291-BBB2-4900-A1D9-535411B09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97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Rules to follow during and after applying for the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CE977-9D10-1BE2-6F87-0A3CF523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2506662"/>
            <a:ext cx="10515600" cy="4351338"/>
          </a:xfrm>
        </p:spPr>
        <p:txBody>
          <a:bodyPr/>
          <a:lstStyle/>
          <a:p>
            <a:r>
              <a:rPr lang="en-US" dirty="0"/>
              <a:t>Use the appropriate form.</a:t>
            </a:r>
          </a:p>
          <a:p>
            <a:r>
              <a:rPr lang="en-US" dirty="0"/>
              <a:t>Do not submit applications outside the application period.</a:t>
            </a:r>
          </a:p>
          <a:p>
            <a:r>
              <a:rPr lang="en-US" dirty="0"/>
              <a:t>Submit all necessary documents e.g., approved spend authorization.</a:t>
            </a:r>
          </a:p>
          <a:p>
            <a:r>
              <a:rPr lang="en-US" dirty="0"/>
              <a:t>Do not request above what you spent.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71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3F62D-41B5-90B3-A1B8-B97CFA27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know more: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83252-DF17-EBB5-BF0E-BD659E000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Visit: </a:t>
            </a:r>
            <a:r>
              <a:rPr lang="en-US" dirty="0">
                <a:hlinkClick r:id="rId2"/>
              </a:rPr>
              <a:t>Travel and Registration Grants | GPSA at WSU</a:t>
            </a:r>
            <a:endParaRPr lang="en-US" dirty="0"/>
          </a:p>
          <a:p>
            <a:r>
              <a:rPr lang="en-US" dirty="0"/>
              <a:t>Email:  </a:t>
            </a:r>
            <a:r>
              <a:rPr lang="en-US" b="0" i="0" u="none" strike="noStrike" dirty="0">
                <a:solidFill>
                  <a:srgbClr val="981E32"/>
                </a:solidFill>
                <a:effectLst/>
                <a:latin typeface="Montserrat" pitchFamily="2" charset="77"/>
                <a:hlinkClick r:id="rId3"/>
              </a:rPr>
              <a:t>gpsa.grants@wsu.edu</a:t>
            </a:r>
            <a:endParaRPr lang="en-US" dirty="0"/>
          </a:p>
        </p:txBody>
      </p:sp>
      <p:pic>
        <p:nvPicPr>
          <p:cNvPr id="4" name="Picture 4" descr="Navigating Your Degree | Graduate School | Washington State University">
            <a:extLst>
              <a:ext uri="{FF2B5EF4-FFF2-40B4-BE49-F238E27FC236}">
                <a16:creationId xmlns:a16="http://schemas.microsoft.com/office/drawing/2014/main" id="{F6F6F414-951E-0468-B5E6-A41656A5B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882" y="4259262"/>
            <a:ext cx="2676767" cy="212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169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298F9-15CB-A137-3BB1-50262E9E4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463" y="2947737"/>
            <a:ext cx="7118684" cy="1325563"/>
          </a:xfrm>
        </p:spPr>
        <p:txBody>
          <a:bodyPr>
            <a:noAutofit/>
          </a:bodyPr>
          <a:lstStyle/>
          <a:p>
            <a:r>
              <a:rPr lang="en-US" sz="9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50860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1A32C-4A9D-5343-02F8-FE0B64A6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GPSA Travel Grant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83197-66AE-2760-EA03-F2B635D90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Arm of GPSA that provides reimbursement for graduate and professional students to enhance their professional and developmental goals.</a:t>
            </a:r>
          </a:p>
          <a:p>
            <a:r>
              <a:rPr lang="en-US" dirty="0"/>
              <a:t>Reimbursements cover registration and travel costs to conferences, workshops, internships, preceptorships, and career fairs. </a:t>
            </a:r>
          </a:p>
        </p:txBody>
      </p:sp>
    </p:spTree>
    <p:extLst>
      <p:ext uri="{BB962C8B-B14F-4D97-AF65-F5344CB8AC3E}">
        <p14:creationId xmlns:p14="http://schemas.microsoft.com/office/powerpoint/2010/main" val="3771064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2B46-1B3C-8B4B-A018-BF870009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apply for a GPSA Travel grant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9D486CD-A735-D3BE-EBD5-1F4AF7D73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519951"/>
              </p:ext>
            </p:extLst>
          </p:nvPr>
        </p:nvGraphicFramePr>
        <p:xfrm>
          <a:off x="1146175" y="1834090"/>
          <a:ext cx="9240837" cy="2566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279">
                  <a:extLst>
                    <a:ext uri="{9D8B030D-6E8A-4147-A177-3AD203B41FA5}">
                      <a16:colId xmlns:a16="http://schemas.microsoft.com/office/drawing/2014/main" val="2688365205"/>
                    </a:ext>
                  </a:extLst>
                </a:gridCol>
                <a:gridCol w="3080279">
                  <a:extLst>
                    <a:ext uri="{9D8B030D-6E8A-4147-A177-3AD203B41FA5}">
                      <a16:colId xmlns:a16="http://schemas.microsoft.com/office/drawing/2014/main" val="3959744810"/>
                    </a:ext>
                  </a:extLst>
                </a:gridCol>
                <a:gridCol w="3080279">
                  <a:extLst>
                    <a:ext uri="{9D8B030D-6E8A-4147-A177-3AD203B41FA5}">
                      <a16:colId xmlns:a16="http://schemas.microsoft.com/office/drawing/2014/main" val="3593237310"/>
                    </a:ext>
                  </a:extLst>
                </a:gridCol>
              </a:tblGrid>
              <a:tr h="8554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Travel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Application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78189"/>
                  </a:ext>
                </a:extLst>
              </a:tr>
              <a:tr h="855486">
                <a:tc>
                  <a:txBody>
                    <a:bodyPr/>
                    <a:lstStyle/>
                    <a:p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1 to November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2 to December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725478"/>
                  </a:ext>
                </a:extLst>
              </a:tr>
              <a:tr h="855486">
                <a:tc>
                  <a:txBody>
                    <a:bodyPr/>
                    <a:lstStyle/>
                    <a:p>
                      <a:r>
                        <a:rPr lang="en-US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1 to December 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2 to January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15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40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2B46-1B3C-8B4B-A018-BF870009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apply for a GPSA Travel grant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9D486CD-A735-D3BE-EBD5-1F4AF7D7311B}"/>
              </a:ext>
            </a:extLst>
          </p:cNvPr>
          <p:cNvGraphicFramePr>
            <a:graphicFrameLocks noGrp="1"/>
          </p:cNvGraphicFramePr>
          <p:nvPr/>
        </p:nvGraphicFramePr>
        <p:xfrm>
          <a:off x="1146175" y="1834090"/>
          <a:ext cx="9240837" cy="2566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279">
                  <a:extLst>
                    <a:ext uri="{9D8B030D-6E8A-4147-A177-3AD203B41FA5}">
                      <a16:colId xmlns:a16="http://schemas.microsoft.com/office/drawing/2014/main" val="2688365205"/>
                    </a:ext>
                  </a:extLst>
                </a:gridCol>
                <a:gridCol w="3080279">
                  <a:extLst>
                    <a:ext uri="{9D8B030D-6E8A-4147-A177-3AD203B41FA5}">
                      <a16:colId xmlns:a16="http://schemas.microsoft.com/office/drawing/2014/main" val="3959744810"/>
                    </a:ext>
                  </a:extLst>
                </a:gridCol>
                <a:gridCol w="3080279">
                  <a:extLst>
                    <a:ext uri="{9D8B030D-6E8A-4147-A177-3AD203B41FA5}">
                      <a16:colId xmlns:a16="http://schemas.microsoft.com/office/drawing/2014/main" val="3593237310"/>
                    </a:ext>
                  </a:extLst>
                </a:gridCol>
              </a:tblGrid>
              <a:tr h="8554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Travel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Application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78189"/>
                  </a:ext>
                </a:extLst>
              </a:tr>
              <a:tr h="855486">
                <a:tc>
                  <a:txBody>
                    <a:bodyPr/>
                    <a:lstStyle/>
                    <a:p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1 to November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2 to December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725478"/>
                  </a:ext>
                </a:extLst>
              </a:tr>
              <a:tr h="855486">
                <a:tc>
                  <a:txBody>
                    <a:bodyPr/>
                    <a:lstStyle/>
                    <a:p>
                      <a:r>
                        <a:rPr lang="en-US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1 to December 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 2 to January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15292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2C54FB8-8C3B-1012-DF8F-04ABF900C4C4}"/>
              </a:ext>
            </a:extLst>
          </p:cNvPr>
          <p:cNvSpPr txBox="1"/>
          <p:nvPr/>
        </p:nvSpPr>
        <p:spPr>
          <a:xfrm>
            <a:off x="1146175" y="4543950"/>
            <a:ext cx="1064101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Two weeks to review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Applicants are informed about decisions two weeks after the close of the application period.</a:t>
            </a:r>
          </a:p>
        </p:txBody>
      </p:sp>
    </p:spTree>
    <p:extLst>
      <p:ext uri="{BB962C8B-B14F-4D97-AF65-F5344CB8AC3E}">
        <p14:creationId xmlns:p14="http://schemas.microsoft.com/office/powerpoint/2010/main" val="136521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80E46-36C8-47DD-0B0B-E9C536BE6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-296068"/>
            <a:ext cx="10515600" cy="1325563"/>
          </a:xfrm>
        </p:spPr>
        <p:txBody>
          <a:bodyPr/>
          <a:lstStyle/>
          <a:p>
            <a:r>
              <a:rPr lang="en-US" dirty="0"/>
              <a:t>What does GPSA travel grant cover?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CF1BC-35B7-FE04-620A-19CD4E23E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113" y="660401"/>
            <a:ext cx="5157787" cy="823912"/>
          </a:xfrm>
        </p:spPr>
        <p:txBody>
          <a:bodyPr/>
          <a:lstStyle/>
          <a:p>
            <a:r>
              <a:rPr lang="en-US" dirty="0"/>
              <a:t>Eligible expenses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D7414-0187-E0AC-C762-ED6D2C81A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4326" y="1771652"/>
            <a:ext cx="5157787" cy="3684588"/>
          </a:xfrm>
        </p:spPr>
        <p:txBody>
          <a:bodyPr>
            <a:noAutofit/>
          </a:bodyPr>
          <a:lstStyle/>
          <a:p>
            <a:r>
              <a:rPr lang="en-US" sz="2000" dirty="0"/>
              <a:t>Registration fees</a:t>
            </a:r>
          </a:p>
          <a:p>
            <a:r>
              <a:rPr lang="en-US" sz="2000" dirty="0"/>
              <a:t>Transportation (airfare)</a:t>
            </a:r>
          </a:p>
          <a:p>
            <a:r>
              <a:rPr lang="en-US" sz="2000" dirty="0"/>
              <a:t>Personal cars (show mileage using a map)</a:t>
            </a:r>
          </a:p>
          <a:p>
            <a:r>
              <a:rPr lang="en-US" sz="2000" dirty="0"/>
              <a:t>Rental cars (only for business purposes) e.g., Pullman to Seattle, Portland, or nearby destinations</a:t>
            </a:r>
          </a:p>
          <a:p>
            <a:r>
              <a:rPr lang="en-US" sz="2000" dirty="0"/>
              <a:t>Ground transportation e.g., Uber, Lift</a:t>
            </a:r>
          </a:p>
          <a:p>
            <a:r>
              <a:rPr lang="en-US" sz="2000" dirty="0"/>
              <a:t>Airport parking</a:t>
            </a:r>
          </a:p>
        </p:txBody>
      </p:sp>
    </p:spTree>
    <p:extLst>
      <p:ext uri="{BB962C8B-B14F-4D97-AF65-F5344CB8AC3E}">
        <p14:creationId xmlns:p14="http://schemas.microsoft.com/office/powerpoint/2010/main" val="184767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80E46-36C8-47DD-0B0B-E9C536BE6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-296068"/>
            <a:ext cx="10515600" cy="1325563"/>
          </a:xfrm>
        </p:spPr>
        <p:txBody>
          <a:bodyPr/>
          <a:lstStyle/>
          <a:p>
            <a:r>
              <a:rPr lang="en-US" dirty="0"/>
              <a:t>What does GPSA travel grant cover?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CF1BC-35B7-FE04-620A-19CD4E23E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113" y="660401"/>
            <a:ext cx="5157787" cy="823912"/>
          </a:xfrm>
        </p:spPr>
        <p:txBody>
          <a:bodyPr/>
          <a:lstStyle/>
          <a:p>
            <a:r>
              <a:rPr lang="en-US" dirty="0"/>
              <a:t>Eligible expenses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D7414-0187-E0AC-C762-ED6D2C81A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4326" y="1771652"/>
            <a:ext cx="5157787" cy="3684588"/>
          </a:xfrm>
        </p:spPr>
        <p:txBody>
          <a:bodyPr>
            <a:noAutofit/>
          </a:bodyPr>
          <a:lstStyle/>
          <a:p>
            <a:r>
              <a:rPr lang="en-US" sz="2000" dirty="0"/>
              <a:t>Registration fees</a:t>
            </a:r>
          </a:p>
          <a:p>
            <a:r>
              <a:rPr lang="en-US" sz="2000" dirty="0"/>
              <a:t>Transportation (airfare)</a:t>
            </a:r>
          </a:p>
          <a:p>
            <a:r>
              <a:rPr lang="en-US" sz="2000" dirty="0"/>
              <a:t>Personal cars (show mileage using a map)</a:t>
            </a:r>
          </a:p>
          <a:p>
            <a:r>
              <a:rPr lang="en-US" sz="2000" dirty="0"/>
              <a:t>Rental cars (only for business purposes) e.g., Pullman to Seattle, Portland, or nearby destinations</a:t>
            </a:r>
          </a:p>
          <a:p>
            <a:r>
              <a:rPr lang="en-US" sz="2000" dirty="0"/>
              <a:t>Ground transportation e.g., Uber, Lift</a:t>
            </a:r>
          </a:p>
          <a:p>
            <a:r>
              <a:rPr lang="en-US" sz="2000" dirty="0"/>
              <a:t>Airport parking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FD8EB-D10D-A595-8419-D2BE1A3DC2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8812" y="617539"/>
            <a:ext cx="5183188" cy="823912"/>
          </a:xfrm>
        </p:spPr>
        <p:txBody>
          <a:bodyPr/>
          <a:lstStyle/>
          <a:p>
            <a:r>
              <a:rPr lang="en-US" dirty="0"/>
              <a:t>Non eligible expenses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05ACD8-80ED-8635-BA19-8F8432A7C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76900" y="1484313"/>
            <a:ext cx="6515100" cy="3684588"/>
          </a:xfrm>
        </p:spPr>
        <p:txBody>
          <a:bodyPr>
            <a:noAutofit/>
          </a:bodyPr>
          <a:lstStyle/>
          <a:p>
            <a:r>
              <a:rPr lang="en-US" sz="2000" dirty="0"/>
              <a:t>Membership fees</a:t>
            </a:r>
          </a:p>
          <a:p>
            <a:r>
              <a:rPr lang="en-US" sz="2000" dirty="0"/>
              <a:t>Baggage fees</a:t>
            </a:r>
          </a:p>
          <a:p>
            <a:r>
              <a:rPr lang="en-US" sz="2000" dirty="0"/>
              <a:t>Gas for private or rental cars</a:t>
            </a:r>
          </a:p>
          <a:p>
            <a:r>
              <a:rPr lang="en-US" sz="2000" dirty="0"/>
              <a:t>Flight cancellation, flight change, etc.</a:t>
            </a:r>
          </a:p>
          <a:p>
            <a:r>
              <a:rPr lang="en-US" sz="2000" dirty="0"/>
              <a:t>Flight insurance</a:t>
            </a:r>
          </a:p>
          <a:p>
            <a:r>
              <a:rPr lang="en-US" sz="2000" dirty="0"/>
              <a:t>Tips</a:t>
            </a:r>
          </a:p>
          <a:p>
            <a:r>
              <a:rPr lang="en-US" sz="2000" dirty="0"/>
              <a:t>Food and beverages</a:t>
            </a:r>
          </a:p>
          <a:p>
            <a:r>
              <a:rPr lang="en-US" sz="2000" dirty="0"/>
              <a:t>Hotel parking</a:t>
            </a:r>
          </a:p>
          <a:p>
            <a:r>
              <a:rPr lang="en-US" sz="2000" dirty="0"/>
              <a:t>Travel cost for companions</a:t>
            </a:r>
          </a:p>
          <a:p>
            <a:r>
              <a:rPr lang="en-US" sz="2000" dirty="0"/>
              <a:t>Accommodation</a:t>
            </a:r>
          </a:p>
          <a:p>
            <a:r>
              <a:rPr lang="en-US" sz="2000" dirty="0"/>
              <a:t>Paper copies of programs or other materials</a:t>
            </a:r>
          </a:p>
          <a:p>
            <a:r>
              <a:rPr lang="en-US" sz="2000" dirty="0"/>
              <a:t>Fees to attend socials, and lunches at event</a:t>
            </a:r>
          </a:p>
          <a:p>
            <a:r>
              <a:rPr lang="en-US" sz="2000" dirty="0"/>
              <a:t>Travel costs paid by airline miles or travel credits</a:t>
            </a:r>
          </a:p>
        </p:txBody>
      </p:sp>
    </p:spTree>
    <p:extLst>
      <p:ext uri="{BB962C8B-B14F-4D97-AF65-F5344CB8AC3E}">
        <p14:creationId xmlns:p14="http://schemas.microsoft.com/office/powerpoint/2010/main" val="873718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0A3A-5888-A315-3BCF-F36A58B1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apply for the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ADD0-AE99-A1AF-D167-A8E65BD98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the right grant application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Conference Presentation (Domestic: $800; International: $1200)</a:t>
            </a:r>
          </a:p>
        </p:txBody>
      </p:sp>
    </p:spTree>
    <p:extLst>
      <p:ext uri="{BB962C8B-B14F-4D97-AF65-F5344CB8AC3E}">
        <p14:creationId xmlns:p14="http://schemas.microsoft.com/office/powerpoint/2010/main" val="3689293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0A3A-5888-A315-3BCF-F36A58B1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apply for the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ADD0-AE99-A1AF-D167-A8E65BD98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the right grant application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Conference Presentation (Domestic: $800; International : $1200)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Wet Lab and Workshop ($500)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Professional and Career Development ($500)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Internships and Preceptorship ($500), and Intercampus travel ($100)</a:t>
            </a:r>
          </a:p>
        </p:txBody>
      </p:sp>
    </p:spTree>
    <p:extLst>
      <p:ext uri="{BB962C8B-B14F-4D97-AF65-F5344CB8AC3E}">
        <p14:creationId xmlns:p14="http://schemas.microsoft.com/office/powerpoint/2010/main" val="4078217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3354-43EE-793E-1379-75EE139CD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468" y="250825"/>
            <a:ext cx="11549063" cy="1325563"/>
          </a:xfrm>
        </p:spPr>
        <p:txBody>
          <a:bodyPr/>
          <a:lstStyle/>
          <a:p>
            <a:r>
              <a:rPr lang="en-US" dirty="0"/>
              <a:t>What you need to apply for the GPSA Travel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9279-D79C-64D1-4474-54459D4DB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191919"/>
                </a:solidFill>
                <a:effectLst/>
              </a:rPr>
              <a:t>Advisor/Department chair approval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91919"/>
                </a:solidFill>
              </a:rPr>
              <a:t>Conference approval letter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191919"/>
                </a:solidFill>
                <a:effectLst/>
              </a:rPr>
              <a:t>Travel and registration receipts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91919"/>
                </a:solidFill>
              </a:rPr>
              <a:t>Department certification form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rgbClr val="191919"/>
                </a:solidFill>
                <a:effectLst/>
              </a:rPr>
              <a:t>Spend authorization form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191919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i="0" dirty="0">
              <a:solidFill>
                <a:srgbClr val="191919"/>
              </a:solidFill>
              <a:effectLst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Upload copies of the above documents with name/email address redacted. </a:t>
            </a:r>
            <a:endParaRPr lang="en-US" b="1" i="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3434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575</Words>
  <Application>Microsoft Macintosh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Wingdings</vt:lpstr>
      <vt:lpstr>Office Theme</vt:lpstr>
      <vt:lpstr>Navigating the Maze of GPSA Travel Grant </vt:lpstr>
      <vt:lpstr>What is the GPSA Travel Grant Committee</vt:lpstr>
      <vt:lpstr>When to apply for a GPSA Travel grant</vt:lpstr>
      <vt:lpstr>When to apply for a GPSA Travel grant</vt:lpstr>
      <vt:lpstr>What does GPSA travel grant cover?</vt:lpstr>
      <vt:lpstr>What does GPSA travel grant cover?</vt:lpstr>
      <vt:lpstr>How to apply for the GPSA Travel grant</vt:lpstr>
      <vt:lpstr>How to apply for the GPSA Travel grant</vt:lpstr>
      <vt:lpstr>What you need to apply for the GPSA Travel grant</vt:lpstr>
      <vt:lpstr>What to do after approval for GPSA Travel grant</vt:lpstr>
      <vt:lpstr>Rules to follow during and after applying for the GPSA travel grant</vt:lpstr>
      <vt:lpstr>To know more: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the Maze of GPSA Travel Grant </dc:title>
  <dc:creator>Attah, Augustine Triumph</dc:creator>
  <cp:lastModifiedBy>Andrew Sutherland</cp:lastModifiedBy>
  <cp:revision>2</cp:revision>
  <dcterms:created xsi:type="dcterms:W3CDTF">2023-11-12T16:30:20Z</dcterms:created>
  <dcterms:modified xsi:type="dcterms:W3CDTF">2023-11-17T20:39:38Z</dcterms:modified>
</cp:coreProperties>
</file>